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7" r:id="rId2"/>
  </p:sldIdLst>
  <p:sldSz cx="42803763" cy="30275213"/>
  <p:notesSz cx="6858000" cy="9144000"/>
  <p:embeddedFontLst>
    <p:embeddedFont>
      <p:font typeface="Nunito" pitchFamily="2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  <p:embeddedFont>
      <p:font typeface="等线" panose="02010600030101010101" pitchFamily="2" charset="-122"/>
      <p:regular r:id="rId12"/>
      <p:bold r:id="rId13"/>
    </p:embeddedFont>
  </p:embeddedFontLst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54" kern="1200">
        <a:solidFill>
          <a:schemeClr val="tx1"/>
        </a:solidFill>
        <a:latin typeface="Arial"/>
        <a:ea typeface="+mn-ea"/>
        <a:cs typeface="+mn-cs"/>
      </a:defRPr>
    </a:lvl1pPr>
    <a:lvl2pPr marL="434980" algn="l" rtl="0" fontAlgn="base">
      <a:spcBef>
        <a:spcPct val="0"/>
      </a:spcBef>
      <a:spcAft>
        <a:spcPct val="0"/>
      </a:spcAft>
      <a:defRPr sz="2854" kern="1200">
        <a:solidFill>
          <a:schemeClr val="tx1"/>
        </a:solidFill>
        <a:latin typeface="Arial"/>
        <a:ea typeface="+mn-ea"/>
        <a:cs typeface="+mn-cs"/>
      </a:defRPr>
    </a:lvl2pPr>
    <a:lvl3pPr marL="869960" algn="l" rtl="0" fontAlgn="base">
      <a:spcBef>
        <a:spcPct val="0"/>
      </a:spcBef>
      <a:spcAft>
        <a:spcPct val="0"/>
      </a:spcAft>
      <a:defRPr sz="2854" kern="1200">
        <a:solidFill>
          <a:schemeClr val="tx1"/>
        </a:solidFill>
        <a:latin typeface="Arial"/>
        <a:ea typeface="+mn-ea"/>
        <a:cs typeface="+mn-cs"/>
      </a:defRPr>
    </a:lvl3pPr>
    <a:lvl4pPr marL="1304940" algn="l" rtl="0" fontAlgn="base">
      <a:spcBef>
        <a:spcPct val="0"/>
      </a:spcBef>
      <a:spcAft>
        <a:spcPct val="0"/>
      </a:spcAft>
      <a:defRPr sz="2854" kern="1200">
        <a:solidFill>
          <a:schemeClr val="tx1"/>
        </a:solidFill>
        <a:latin typeface="Arial"/>
        <a:ea typeface="+mn-ea"/>
        <a:cs typeface="+mn-cs"/>
      </a:defRPr>
    </a:lvl4pPr>
    <a:lvl5pPr marL="1739920" algn="l" rtl="0" fontAlgn="base">
      <a:spcBef>
        <a:spcPct val="0"/>
      </a:spcBef>
      <a:spcAft>
        <a:spcPct val="0"/>
      </a:spcAft>
      <a:defRPr sz="2854" kern="1200">
        <a:solidFill>
          <a:schemeClr val="tx1"/>
        </a:solidFill>
        <a:latin typeface="Arial"/>
        <a:ea typeface="+mn-ea"/>
        <a:cs typeface="+mn-cs"/>
      </a:defRPr>
    </a:lvl5pPr>
    <a:lvl6pPr marL="2174900" algn="l" defTabSz="869960" rtl="0" eaLnBrk="1" latinLnBrk="0" hangingPunct="1">
      <a:defRPr sz="2854" kern="1200">
        <a:solidFill>
          <a:schemeClr val="tx1"/>
        </a:solidFill>
        <a:latin typeface="Arial"/>
        <a:ea typeface="+mn-ea"/>
        <a:cs typeface="+mn-cs"/>
      </a:defRPr>
    </a:lvl6pPr>
    <a:lvl7pPr marL="2609880" algn="l" defTabSz="869960" rtl="0" eaLnBrk="1" latinLnBrk="0" hangingPunct="1">
      <a:defRPr sz="2854" kern="1200">
        <a:solidFill>
          <a:schemeClr val="tx1"/>
        </a:solidFill>
        <a:latin typeface="Arial"/>
        <a:ea typeface="+mn-ea"/>
        <a:cs typeface="+mn-cs"/>
      </a:defRPr>
    </a:lvl7pPr>
    <a:lvl8pPr marL="3044861" algn="l" defTabSz="869960" rtl="0" eaLnBrk="1" latinLnBrk="0" hangingPunct="1">
      <a:defRPr sz="2854" kern="1200">
        <a:solidFill>
          <a:schemeClr val="tx1"/>
        </a:solidFill>
        <a:latin typeface="Arial"/>
        <a:ea typeface="+mn-ea"/>
        <a:cs typeface="+mn-cs"/>
      </a:defRPr>
    </a:lvl8pPr>
    <a:lvl9pPr marL="3479841" algn="l" defTabSz="869960" rtl="0" eaLnBrk="1" latinLnBrk="0" hangingPunct="1">
      <a:defRPr sz="2854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538" userDrawn="1">
          <p15:clr>
            <a:srgbClr val="A4A3A4"/>
          </p15:clr>
        </p15:guide>
        <p15:guide id="5" orient="horz" pos="4112" userDrawn="1">
          <p15:clr>
            <a:srgbClr val="A4A3A4"/>
          </p15:clr>
        </p15:guide>
        <p15:guide id="7" pos="11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2A5"/>
    <a:srgbClr val="DCF1F8"/>
    <a:srgbClr val="A0BEC8"/>
    <a:srgbClr val="666666"/>
    <a:srgbClr val="C8E1C8"/>
    <a:srgbClr val="CCECF8"/>
    <a:srgbClr val="C1E9F7"/>
    <a:srgbClr val="C8EBF8"/>
    <a:srgbClr val="D6F1FA"/>
    <a:srgbClr val="235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6024" autoAdjust="0"/>
  </p:normalViewPr>
  <p:slideViewPr>
    <p:cSldViewPr>
      <p:cViewPr>
        <p:scale>
          <a:sx n="25" d="100"/>
          <a:sy n="25" d="100"/>
        </p:scale>
        <p:origin x="1097" y="-466"/>
      </p:cViewPr>
      <p:guideLst>
        <p:guide pos="8538"/>
        <p:guide orient="horz" pos="4112"/>
        <p:guide pos="114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12523-303E-4772-B3ED-5ACF19DCD38D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7EB88-8EBB-4E9D-B126-959BAF39A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0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1pPr>
    <a:lvl2pPr marL="43498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2pPr>
    <a:lvl3pPr marL="86996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3pPr>
    <a:lvl4pPr marL="130494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4pPr>
    <a:lvl5pPr marL="173992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5pPr>
    <a:lvl6pPr marL="217490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6pPr>
    <a:lvl7pPr marL="2609880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7pPr>
    <a:lvl8pPr marL="3044861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8pPr>
    <a:lvl9pPr marL="3479841" algn="l" defTabSz="869960" rtl="0" eaLnBrk="1" latinLnBrk="0" hangingPunct="1">
      <a:defRPr sz="11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7EB88-8EBB-4E9D-B126-959BAF39A3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902" y="9405523"/>
            <a:ext cx="36381960" cy="648838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0256" y="17155370"/>
            <a:ext cx="29963253" cy="7738167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420487" indent="0" algn="ctr">
              <a:buNone/>
              <a:defRPr/>
            </a:lvl2pPr>
            <a:lvl3pPr marL="840974" indent="0" algn="ctr">
              <a:buNone/>
              <a:defRPr/>
            </a:lvl3pPr>
            <a:lvl4pPr marL="1261461" indent="0" algn="ctr">
              <a:buNone/>
              <a:defRPr/>
            </a:lvl4pPr>
            <a:lvl5pPr marL="1681947" indent="0" algn="ctr">
              <a:buNone/>
              <a:defRPr/>
            </a:lvl5pPr>
            <a:lvl6pPr marL="2102434" indent="0" algn="ctr">
              <a:buNone/>
              <a:defRPr/>
            </a:lvl6pPr>
            <a:lvl7pPr marL="2522921" indent="0" algn="ctr">
              <a:buNone/>
              <a:defRPr/>
            </a:lvl7pPr>
            <a:lvl8pPr marL="2943408" indent="0" algn="ctr">
              <a:buNone/>
              <a:defRPr/>
            </a:lvl8pPr>
            <a:lvl9pPr marL="336389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32F7583-1F2E-4A0D-89A2-8757FB6C0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1079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9CBABAE-C7B7-4F8E-A01D-1845599FD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61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34586" y="1213286"/>
            <a:ext cx="9629608" cy="25832338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1118" y="1213286"/>
            <a:ext cx="28744844" cy="25832338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F7E91C4-4AF7-40C1-B437-FA58F4C898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780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7C20414-372A-41A8-9C7E-815AA41B1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578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200" y="19454920"/>
            <a:ext cx="36383509" cy="601241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367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200" y="12832217"/>
            <a:ext cx="36383509" cy="6622703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839"/>
            </a:lvl1pPr>
            <a:lvl2pPr marL="420487" indent="0">
              <a:buNone/>
              <a:defRPr sz="1655"/>
            </a:lvl2pPr>
            <a:lvl3pPr marL="840974" indent="0">
              <a:buNone/>
              <a:defRPr sz="1472"/>
            </a:lvl3pPr>
            <a:lvl4pPr marL="1261461" indent="0">
              <a:buNone/>
              <a:defRPr sz="1288"/>
            </a:lvl4pPr>
            <a:lvl5pPr marL="1681947" indent="0">
              <a:buNone/>
              <a:defRPr sz="1288"/>
            </a:lvl5pPr>
            <a:lvl6pPr marL="2102434" indent="0">
              <a:buNone/>
              <a:defRPr sz="1288"/>
            </a:lvl6pPr>
            <a:lvl7pPr marL="2522921" indent="0">
              <a:buNone/>
              <a:defRPr sz="1288"/>
            </a:lvl7pPr>
            <a:lvl8pPr marL="2943408" indent="0">
              <a:buNone/>
              <a:defRPr sz="1288"/>
            </a:lvl8pPr>
            <a:lvl9pPr marL="3363895" indent="0">
              <a:buNone/>
              <a:defRPr sz="12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F90D1AA-2AB5-4265-A84E-A08A77402E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896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1117" y="7065093"/>
            <a:ext cx="19186453" cy="19980531"/>
          </a:xfrm>
        </p:spPr>
        <p:txBody>
          <a:bodyPr/>
          <a:lstStyle>
            <a:defPPr>
              <a:defRPr kern="1200" smtId="4294967295"/>
            </a:defPPr>
            <a:lvl1pPr>
              <a:defRPr sz="2575"/>
            </a:lvl1pPr>
            <a:lvl2pPr>
              <a:defRPr sz="2207"/>
            </a:lvl2pPr>
            <a:lvl3pPr>
              <a:defRPr sz="1839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76194" y="7065093"/>
            <a:ext cx="19188001" cy="19980531"/>
          </a:xfrm>
        </p:spPr>
        <p:txBody>
          <a:bodyPr/>
          <a:lstStyle>
            <a:defPPr>
              <a:defRPr kern="1200" smtId="4294967295"/>
            </a:defPPr>
            <a:lvl1pPr>
              <a:defRPr sz="2575"/>
            </a:lvl1pPr>
            <a:lvl2pPr>
              <a:defRPr sz="2207"/>
            </a:lvl2pPr>
            <a:lvl3pPr>
              <a:defRPr sz="1839"/>
            </a:lvl3pPr>
            <a:lvl4pPr>
              <a:defRPr sz="1655"/>
            </a:lvl4pPr>
            <a:lvl5pPr>
              <a:defRPr sz="1655"/>
            </a:lvl5pPr>
            <a:lvl6pPr>
              <a:defRPr sz="1655"/>
            </a:lvl6pPr>
            <a:lvl7pPr>
              <a:defRPr sz="1655"/>
            </a:lvl7pPr>
            <a:lvl8pPr>
              <a:defRPr sz="1655"/>
            </a:lvl8pPr>
            <a:lvl9pPr>
              <a:defRPr sz="16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107C36F-0099-4FE0-ACAF-B1039AAFBC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32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569" y="1211826"/>
            <a:ext cx="38524625" cy="5045869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9569" y="6777467"/>
            <a:ext cx="18912427" cy="2823701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207" b="1"/>
            </a:lvl1pPr>
            <a:lvl2pPr marL="420487" indent="0">
              <a:buNone/>
              <a:defRPr sz="1839" b="1"/>
            </a:lvl2pPr>
            <a:lvl3pPr marL="840974" indent="0">
              <a:buNone/>
              <a:defRPr sz="1655" b="1"/>
            </a:lvl3pPr>
            <a:lvl4pPr marL="1261461" indent="0">
              <a:buNone/>
              <a:defRPr sz="1472" b="1"/>
            </a:lvl4pPr>
            <a:lvl5pPr marL="1681947" indent="0">
              <a:buNone/>
              <a:defRPr sz="1472" b="1"/>
            </a:lvl5pPr>
            <a:lvl6pPr marL="2102434" indent="0">
              <a:buNone/>
              <a:defRPr sz="1472" b="1"/>
            </a:lvl6pPr>
            <a:lvl7pPr marL="2522921" indent="0">
              <a:buNone/>
              <a:defRPr sz="1472" b="1"/>
            </a:lvl7pPr>
            <a:lvl8pPr marL="2943408" indent="0">
              <a:buNone/>
              <a:defRPr sz="1472" b="1"/>
            </a:lvl8pPr>
            <a:lvl9pPr marL="3363895" indent="0">
              <a:buNone/>
              <a:defRPr sz="1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9569" y="9601167"/>
            <a:ext cx="18912427" cy="17442996"/>
          </a:xfrm>
        </p:spPr>
        <p:txBody>
          <a:bodyPr/>
          <a:lstStyle>
            <a:defPPr>
              <a:defRPr kern="1200" smtId="4294967295"/>
            </a:defPPr>
            <a:lvl1pPr>
              <a:defRPr sz="2207"/>
            </a:lvl1pPr>
            <a:lvl2pPr>
              <a:defRPr sz="1839"/>
            </a:lvl2pPr>
            <a:lvl3pPr>
              <a:defRPr sz="1655"/>
            </a:lvl3pPr>
            <a:lvl4pPr>
              <a:defRPr sz="1472"/>
            </a:lvl4pPr>
            <a:lvl5pPr>
              <a:defRPr sz="1472"/>
            </a:lvl5pPr>
            <a:lvl6pPr>
              <a:defRPr sz="1472"/>
            </a:lvl6pPr>
            <a:lvl7pPr>
              <a:defRPr sz="1472"/>
            </a:lvl7pPr>
            <a:lvl8pPr>
              <a:defRPr sz="1472"/>
            </a:lvl8pPr>
            <a:lvl9pPr>
              <a:defRPr sz="14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44027" y="6777467"/>
            <a:ext cx="18920168" cy="2823701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2207" b="1"/>
            </a:lvl1pPr>
            <a:lvl2pPr marL="420487" indent="0">
              <a:buNone/>
              <a:defRPr sz="1839" b="1"/>
            </a:lvl2pPr>
            <a:lvl3pPr marL="840974" indent="0">
              <a:buNone/>
              <a:defRPr sz="1655" b="1"/>
            </a:lvl3pPr>
            <a:lvl4pPr marL="1261461" indent="0">
              <a:buNone/>
              <a:defRPr sz="1472" b="1"/>
            </a:lvl4pPr>
            <a:lvl5pPr marL="1681947" indent="0">
              <a:buNone/>
              <a:defRPr sz="1472" b="1"/>
            </a:lvl5pPr>
            <a:lvl6pPr marL="2102434" indent="0">
              <a:buNone/>
              <a:defRPr sz="1472" b="1"/>
            </a:lvl6pPr>
            <a:lvl7pPr marL="2522921" indent="0">
              <a:buNone/>
              <a:defRPr sz="1472" b="1"/>
            </a:lvl7pPr>
            <a:lvl8pPr marL="2943408" indent="0">
              <a:buNone/>
              <a:defRPr sz="1472" b="1"/>
            </a:lvl8pPr>
            <a:lvl9pPr marL="3363895" indent="0">
              <a:buNone/>
              <a:defRPr sz="1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44027" y="9601167"/>
            <a:ext cx="18920168" cy="17442996"/>
          </a:xfrm>
        </p:spPr>
        <p:txBody>
          <a:bodyPr/>
          <a:lstStyle>
            <a:defPPr>
              <a:defRPr kern="1200" smtId="4294967295"/>
            </a:defPPr>
            <a:lvl1pPr>
              <a:defRPr sz="2207"/>
            </a:lvl1pPr>
            <a:lvl2pPr>
              <a:defRPr sz="1839"/>
            </a:lvl2pPr>
            <a:lvl3pPr>
              <a:defRPr sz="1655"/>
            </a:lvl3pPr>
            <a:lvl4pPr>
              <a:defRPr sz="1472"/>
            </a:lvl4pPr>
            <a:lvl5pPr>
              <a:defRPr sz="1472"/>
            </a:lvl5pPr>
            <a:lvl6pPr>
              <a:defRPr sz="1472"/>
            </a:lvl6pPr>
            <a:lvl7pPr>
              <a:defRPr sz="1472"/>
            </a:lvl7pPr>
            <a:lvl8pPr>
              <a:defRPr sz="1472"/>
            </a:lvl8pPr>
            <a:lvl9pPr>
              <a:defRPr sz="14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0135CE0-8D06-4438-94EA-8ECC994DF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058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2464342-44A8-4BF0-82F7-BEF55BE6F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301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58F61E3-F1B1-4C93-8E0B-A94AC7364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90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569" y="1205986"/>
            <a:ext cx="14082141" cy="5129091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83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5701" y="1205986"/>
            <a:ext cx="23928493" cy="25838178"/>
          </a:xfrm>
        </p:spPr>
        <p:txBody>
          <a:bodyPr/>
          <a:lstStyle>
            <a:defPPr>
              <a:defRPr kern="1200" smtId="4294967295"/>
            </a:defPPr>
            <a:lvl1pPr>
              <a:defRPr sz="2943"/>
            </a:lvl1pPr>
            <a:lvl2pPr>
              <a:defRPr sz="2575"/>
            </a:lvl2pPr>
            <a:lvl3pPr>
              <a:defRPr sz="2207"/>
            </a:lvl3pPr>
            <a:lvl4pPr>
              <a:defRPr sz="1839"/>
            </a:lvl4pPr>
            <a:lvl5pPr>
              <a:defRPr sz="1839"/>
            </a:lvl5pPr>
            <a:lvl6pPr>
              <a:defRPr sz="1839"/>
            </a:lvl6pPr>
            <a:lvl7pPr>
              <a:defRPr sz="1839"/>
            </a:lvl7pPr>
            <a:lvl8pPr>
              <a:defRPr sz="1839"/>
            </a:lvl8pPr>
            <a:lvl9pPr>
              <a:defRPr sz="18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9569" y="6335077"/>
            <a:ext cx="14082141" cy="2070908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288"/>
            </a:lvl1pPr>
            <a:lvl2pPr marL="420487" indent="0">
              <a:buNone/>
              <a:defRPr sz="1104"/>
            </a:lvl2pPr>
            <a:lvl3pPr marL="840974" indent="0">
              <a:buNone/>
              <a:defRPr sz="920"/>
            </a:lvl3pPr>
            <a:lvl4pPr marL="1261461" indent="0">
              <a:buNone/>
              <a:defRPr sz="828"/>
            </a:lvl4pPr>
            <a:lvl5pPr marL="1681947" indent="0">
              <a:buNone/>
              <a:defRPr sz="828"/>
            </a:lvl5pPr>
            <a:lvl6pPr marL="2102434" indent="0">
              <a:buNone/>
              <a:defRPr sz="828"/>
            </a:lvl6pPr>
            <a:lvl7pPr marL="2522921" indent="0">
              <a:buNone/>
              <a:defRPr sz="828"/>
            </a:lvl7pPr>
            <a:lvl8pPr marL="2943408" indent="0">
              <a:buNone/>
              <a:defRPr sz="828"/>
            </a:lvl8pPr>
            <a:lvl9pPr marL="3363895" indent="0">
              <a:buNone/>
              <a:defRPr sz="8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0F6AF16-7A4E-4CCF-8238-DA2023A0ED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274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526" y="21192357"/>
            <a:ext cx="25682568" cy="2502494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83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9526" y="2705439"/>
            <a:ext cx="25682568" cy="18164252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943"/>
            </a:lvl1pPr>
            <a:lvl2pPr marL="420487" indent="0">
              <a:buNone/>
              <a:defRPr sz="2575"/>
            </a:lvl2pPr>
            <a:lvl3pPr marL="840974" indent="0">
              <a:buNone/>
              <a:defRPr sz="2207"/>
            </a:lvl3pPr>
            <a:lvl4pPr marL="1261461" indent="0">
              <a:buNone/>
              <a:defRPr sz="1839"/>
            </a:lvl4pPr>
            <a:lvl5pPr marL="1681947" indent="0">
              <a:buNone/>
              <a:defRPr sz="1839"/>
            </a:lvl5pPr>
            <a:lvl6pPr marL="2102434" indent="0">
              <a:buNone/>
              <a:defRPr sz="1839"/>
            </a:lvl6pPr>
            <a:lvl7pPr marL="2522921" indent="0">
              <a:buNone/>
              <a:defRPr sz="1839"/>
            </a:lvl7pPr>
            <a:lvl8pPr marL="2943408" indent="0">
              <a:buNone/>
              <a:defRPr sz="1839"/>
            </a:lvl8pPr>
            <a:lvl9pPr marL="3363895" indent="0">
              <a:buNone/>
              <a:defRPr sz="183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526" y="23694852"/>
            <a:ext cx="25682568" cy="3552256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288"/>
            </a:lvl1pPr>
            <a:lvl2pPr marL="420487" indent="0">
              <a:buNone/>
              <a:defRPr sz="1104"/>
            </a:lvl2pPr>
            <a:lvl3pPr marL="840974" indent="0">
              <a:buNone/>
              <a:defRPr sz="920"/>
            </a:lvl3pPr>
            <a:lvl4pPr marL="1261461" indent="0">
              <a:buNone/>
              <a:defRPr sz="828"/>
            </a:lvl4pPr>
            <a:lvl5pPr marL="1681947" indent="0">
              <a:buNone/>
              <a:defRPr sz="828"/>
            </a:lvl5pPr>
            <a:lvl6pPr marL="2102434" indent="0">
              <a:buNone/>
              <a:defRPr sz="828"/>
            </a:lvl6pPr>
            <a:lvl7pPr marL="2522921" indent="0">
              <a:buNone/>
              <a:defRPr sz="828"/>
            </a:lvl7pPr>
            <a:lvl8pPr marL="2943408" indent="0">
              <a:buNone/>
              <a:defRPr sz="828"/>
            </a:lvl8pPr>
            <a:lvl9pPr marL="3363895" indent="0">
              <a:buNone/>
              <a:defRPr sz="8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56C9C478-6178-4E05-8724-034EA27743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33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1117" y="1213287"/>
            <a:ext cx="38523077" cy="504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1117" y="7065093"/>
            <a:ext cx="38523077" cy="1998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41117" y="27571235"/>
            <a:ext cx="9987235" cy="21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4326051">
              <a:defRPr sz="6622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625547" y="27571235"/>
            <a:ext cx="13554215" cy="21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4326051">
              <a:defRPr sz="6622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676958" y="27571235"/>
            <a:ext cx="9987235" cy="210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4326051">
              <a:defRPr sz="6622" smtClean="0">
                <a:latin typeface="Arial" pitchFamily="34" charset="0"/>
              </a:defRPr>
            </a:lvl1pPr>
          </a:lstStyle>
          <a:p>
            <a:pPr>
              <a:defRPr/>
            </a:pPr>
            <a:fld id="{9A1A43B9-AFC3-461A-A4D0-5B0FD2995B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0824861" y="15016330"/>
            <a:ext cx="13128603" cy="426056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40500021" y="15016330"/>
            <a:ext cx="13128603" cy="426056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787171" y="30742423"/>
            <a:ext cx="29229421" cy="1424991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6787171" y="31268035"/>
            <a:ext cx="21401882" cy="1168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488">
                <a:solidFill>
                  <a:srgbClr val="808080"/>
                </a:solidFill>
              </a:rPr>
              <a:t>Template ID: intuitivecerulean  Size: 48x36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26051" rtl="0" eaLnBrk="0" fontAlgn="base" hangingPunct="0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+mj-lt"/>
          <a:ea typeface="+mj-ea"/>
          <a:cs typeface="+mj-cs"/>
        </a:defRPr>
      </a:lvl1pPr>
      <a:lvl2pPr algn="ctr" defTabSz="4326051" rtl="0" eaLnBrk="0" fontAlgn="base" hangingPunct="0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2pPr>
      <a:lvl3pPr algn="ctr" defTabSz="4326051" rtl="0" eaLnBrk="0" fontAlgn="base" hangingPunct="0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3pPr>
      <a:lvl4pPr algn="ctr" defTabSz="4326051" rtl="0" eaLnBrk="0" fontAlgn="base" hangingPunct="0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4pPr>
      <a:lvl5pPr algn="ctr" defTabSz="4326051" rtl="0" eaLnBrk="0" fontAlgn="base" hangingPunct="0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5pPr>
      <a:lvl6pPr marL="420487" algn="ctr" defTabSz="4326051" rtl="0" fontAlgn="base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6pPr>
      <a:lvl7pPr marL="840974" algn="ctr" defTabSz="4326051" rtl="0" fontAlgn="base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7pPr>
      <a:lvl8pPr marL="1261461" algn="ctr" defTabSz="4326051" rtl="0" fontAlgn="base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8pPr>
      <a:lvl9pPr marL="1681947" algn="ctr" defTabSz="4326051" rtl="0" fontAlgn="base">
        <a:spcBef>
          <a:spcPct val="0"/>
        </a:spcBef>
        <a:spcAft>
          <a:spcPct val="0"/>
        </a:spcAft>
        <a:defRPr sz="20877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623546" indent="-1623546" algn="l" defTabSz="4326051" rtl="0" eaLnBrk="0" fontAlgn="base" hangingPunct="0">
        <a:spcBef>
          <a:spcPct val="20000"/>
        </a:spcBef>
        <a:spcAft>
          <a:spcPct val="0"/>
        </a:spcAft>
        <a:buChar char="•"/>
        <a:defRPr sz="15175">
          <a:solidFill>
            <a:schemeClr val="tx1"/>
          </a:solidFill>
          <a:latin typeface="+mn-lt"/>
          <a:ea typeface="+mn-ea"/>
          <a:cs typeface="+mn-cs"/>
        </a:defRPr>
      </a:lvl1pPr>
      <a:lvl2pPr marL="3515737" indent="-1353442" algn="l" defTabSz="4326051" rtl="0" eaLnBrk="0" fontAlgn="base" hangingPunct="0">
        <a:spcBef>
          <a:spcPct val="20000"/>
        </a:spcBef>
        <a:spcAft>
          <a:spcPct val="0"/>
        </a:spcAft>
        <a:buChar char="–"/>
        <a:defRPr sz="13244">
          <a:solidFill>
            <a:schemeClr val="tx1"/>
          </a:solidFill>
          <a:latin typeface="+mn-lt"/>
        </a:defRPr>
      </a:lvl2pPr>
      <a:lvl3pPr marL="5407928" indent="-1081878" algn="l" defTabSz="4326051" rtl="0" eaLnBrk="0" fontAlgn="base" hangingPunct="0">
        <a:spcBef>
          <a:spcPct val="20000"/>
        </a:spcBef>
        <a:spcAft>
          <a:spcPct val="0"/>
        </a:spcAft>
        <a:buChar char="•"/>
        <a:defRPr sz="11312">
          <a:solidFill>
            <a:schemeClr val="tx1"/>
          </a:solidFill>
          <a:latin typeface="+mn-lt"/>
        </a:defRPr>
      </a:lvl3pPr>
      <a:lvl4pPr marL="7568763" indent="-1081878" algn="l" defTabSz="4326051" rtl="0" eaLnBrk="0" fontAlgn="base" hangingPunct="0">
        <a:spcBef>
          <a:spcPct val="20000"/>
        </a:spcBef>
        <a:spcAft>
          <a:spcPct val="0"/>
        </a:spcAft>
        <a:buChar char="–"/>
        <a:defRPr sz="9565">
          <a:solidFill>
            <a:schemeClr val="tx1"/>
          </a:solidFill>
          <a:latin typeface="+mn-lt"/>
        </a:defRPr>
      </a:lvl4pPr>
      <a:lvl5pPr marL="9731059" indent="-1080418" algn="l" defTabSz="4326051" rtl="0" eaLnBrk="0" fontAlgn="base" hangingPunct="0">
        <a:spcBef>
          <a:spcPct val="20000"/>
        </a:spcBef>
        <a:spcAft>
          <a:spcPct val="0"/>
        </a:spcAft>
        <a:buChar char="»"/>
        <a:defRPr sz="9565">
          <a:solidFill>
            <a:schemeClr val="tx1"/>
          </a:solidFill>
          <a:latin typeface="+mn-lt"/>
        </a:defRPr>
      </a:lvl5pPr>
      <a:lvl6pPr marL="10151546" indent="-1080418" algn="l" defTabSz="4326051" rtl="0" fontAlgn="base">
        <a:spcBef>
          <a:spcPct val="20000"/>
        </a:spcBef>
        <a:spcAft>
          <a:spcPct val="0"/>
        </a:spcAft>
        <a:buChar char="»"/>
        <a:defRPr sz="9565">
          <a:solidFill>
            <a:schemeClr val="tx1"/>
          </a:solidFill>
          <a:latin typeface="+mn-lt"/>
        </a:defRPr>
      </a:lvl6pPr>
      <a:lvl7pPr marL="10572032" indent="-1080418" algn="l" defTabSz="4326051" rtl="0" fontAlgn="base">
        <a:spcBef>
          <a:spcPct val="20000"/>
        </a:spcBef>
        <a:spcAft>
          <a:spcPct val="0"/>
        </a:spcAft>
        <a:buChar char="»"/>
        <a:defRPr sz="9565">
          <a:solidFill>
            <a:schemeClr val="tx1"/>
          </a:solidFill>
          <a:latin typeface="+mn-lt"/>
        </a:defRPr>
      </a:lvl7pPr>
      <a:lvl8pPr marL="10992519" indent="-1080418" algn="l" defTabSz="4326051" rtl="0" fontAlgn="base">
        <a:spcBef>
          <a:spcPct val="20000"/>
        </a:spcBef>
        <a:spcAft>
          <a:spcPct val="0"/>
        </a:spcAft>
        <a:buChar char="»"/>
        <a:defRPr sz="9565">
          <a:solidFill>
            <a:schemeClr val="tx1"/>
          </a:solidFill>
          <a:latin typeface="+mn-lt"/>
        </a:defRPr>
      </a:lvl8pPr>
      <a:lvl9pPr marL="11413006" indent="-1080418" algn="l" defTabSz="4326051" rtl="0" fontAlgn="base">
        <a:spcBef>
          <a:spcPct val="20000"/>
        </a:spcBef>
        <a:spcAft>
          <a:spcPct val="0"/>
        </a:spcAft>
        <a:buChar char="»"/>
        <a:defRPr sz="956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20487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2pPr>
      <a:lvl3pPr marL="840974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3pPr>
      <a:lvl4pPr marL="1261461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4pPr>
      <a:lvl5pPr marL="1681947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5pPr>
      <a:lvl6pPr marL="2102434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6pPr>
      <a:lvl7pPr marL="2522921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7pPr>
      <a:lvl8pPr marL="2943408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8pPr>
      <a:lvl9pPr marL="3363895" algn="l" defTabSz="840974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6" userDrawn="1">
          <p15:clr>
            <a:srgbClr val="F26B43"/>
          </p15:clr>
        </p15:guide>
        <p15:guide id="2" pos="7076" userDrawn="1">
          <p15:clr>
            <a:srgbClr val="F26B43"/>
          </p15:clr>
        </p15:guide>
        <p15:guide id="3" orient="horz" pos="596" userDrawn="1">
          <p15:clr>
            <a:srgbClr val="F26B43"/>
          </p15:clr>
        </p15:guide>
        <p15:guide id="4" orient="horz" pos="655" userDrawn="1">
          <p15:clr>
            <a:srgbClr val="F26B43"/>
          </p15:clr>
        </p15:guide>
        <p15:guide id="5" orient="horz" pos="3613" userDrawn="1">
          <p15:clr>
            <a:srgbClr val="F26B43"/>
          </p15:clr>
        </p15:guide>
        <p15:guide id="6" orient="horz" pos="3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ChangeArrowheads="1"/>
          </p:cNvSpPr>
          <p:nvPr/>
        </p:nvSpPr>
        <p:spPr bwMode="auto">
          <a:xfrm>
            <a:off x="1218406" y="885981"/>
            <a:ext cx="40366950" cy="4768098"/>
          </a:xfrm>
          <a:prstGeom prst="rect">
            <a:avLst/>
          </a:prstGeom>
          <a:solidFill>
            <a:srgbClr val="1482A5"/>
          </a:solidFill>
          <a:ln w="9525">
            <a:noFill/>
            <a:miter lim="800000"/>
          </a:ln>
          <a:effectLst/>
        </p:spPr>
        <p:txBody>
          <a:bodyPr lIns="126147" tIns="63073" rIns="126147" bIns="63073" anchor="ctr"/>
          <a:lstStyle>
            <a:defPPr>
              <a:defRPr kern="1200" smtId="4294967295"/>
            </a:defPPr>
          </a:lstStyle>
          <a:p>
            <a:pPr algn="ctr" defTabSz="4326051"/>
            <a:endParaRPr lang="en-US" sz="4415">
              <a:solidFill>
                <a:schemeClr val="bg1"/>
              </a:solidFill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51F6E-41A5-4D7C-9B15-CDBAC096BAD1}"/>
              </a:ext>
            </a:extLst>
          </p:cNvPr>
          <p:cNvSpPr txBox="1"/>
          <p:nvPr/>
        </p:nvSpPr>
        <p:spPr>
          <a:xfrm>
            <a:off x="4582319" y="1799752"/>
            <a:ext cx="33639125" cy="27015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324970"/>
            <a:r>
              <a:rPr lang="en-US" altLang="zh-CN" sz="8093" b="1" dirty="0">
                <a:solidFill>
                  <a:schemeClr val="bg1"/>
                </a:solidFill>
                <a:latin typeface="Nunito" panose="00000500000000000000" pitchFamily="2" charset="0"/>
              </a:rPr>
              <a:t>Medical Image Classification Model Based on CNN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363635-BCEE-4B55-ADB3-58433C0697E0}"/>
              </a:ext>
            </a:extLst>
          </p:cNvPr>
          <p:cNvSpPr txBox="1"/>
          <p:nvPr/>
        </p:nvSpPr>
        <p:spPr>
          <a:xfrm>
            <a:off x="4582319" y="3610474"/>
            <a:ext cx="33639125" cy="1743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5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 Deng, Kang Zhu</a:t>
            </a:r>
          </a:p>
          <a:p>
            <a:pPr algn="ctr">
              <a:defRPr/>
            </a:pPr>
            <a:r>
              <a:rPr lang="en-US" altLang="zh-CN" sz="5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Beijing University of Posts and Telecommunications</a:t>
            </a:r>
            <a:endParaRPr lang="en-US" sz="5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6258151E-49CC-4DED-BAB7-C6568770C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3519" y="27865379"/>
            <a:ext cx="11773694" cy="16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  A. </a:t>
            </a:r>
            <a:r>
              <a:rPr lang="en-US" altLang="zh-CN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Woloshuk</a:t>
            </a: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 In situ classification of cell types in human kidney tissue using 3dnuclear </a:t>
            </a:r>
            <a:r>
              <a:rPr lang="en-US" altLang="zh-CN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staining.Cytometry</a:t>
            </a: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 A, 99(7):707–721, 2021</a:t>
            </a:r>
          </a:p>
          <a:p>
            <a:pPr algn="just">
              <a:lnSpc>
                <a:spcPct val="110000"/>
              </a:lnSpc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 Lisha Li∗, Kevin Jamieson∗∗, Giulia DeSalvo†, et al. Hyperband: Bandit-Based Configuration Evaluation for Hyperparameter Optimization. </a:t>
            </a: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B159E2ED-58ED-4C4D-AADA-65963204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3519" y="26664739"/>
            <a:ext cx="11781348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sz="3311" b="1" dirty="0">
                <a:solidFill>
                  <a:schemeClr val="bg1"/>
                </a:solidFill>
                <a:latin typeface="Nunito" panose="00000500000000000000" pitchFamily="2" charset="0"/>
              </a:rPr>
              <a:t>Reference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D8955494-D7E1-8AAB-81DC-2C7CD4E9F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415" y="1267448"/>
            <a:ext cx="6589462" cy="1743672"/>
          </a:xfrm>
          <a:prstGeom prst="rect">
            <a:avLst/>
          </a:prstGeom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E26A9AEA-EC62-46B3-990F-8C6758BC7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2408" y="7172699"/>
            <a:ext cx="11720360" cy="14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order to improve the efficiency of hyperparameters adjustment, we utilize an automatic hyperparameters regulator based on </a:t>
            </a:r>
            <a:r>
              <a:rPr lang="en-US" altLang="zh-CN" sz="2800" b="1" dirty="0">
                <a:solidFill>
                  <a:srgbClr val="1482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Hyperband</a:t>
            </a:r>
            <a:r>
              <a:rPr lang="en-US" altLang="zh-CN" sz="2207" b="1" dirty="0">
                <a:solidFill>
                  <a:srgbClr val="1482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1" dirty="0">
                <a:solidFill>
                  <a:srgbClr val="1482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[2]. It works as  the following flow: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3134479B-87AD-48CB-BE42-1B7030F3B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3563" y="6240522"/>
            <a:ext cx="11773694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sz="3311" b="1" dirty="0">
                <a:solidFill>
                  <a:schemeClr val="bg1"/>
                </a:solidFill>
                <a:latin typeface="Nunito" panose="00000500000000000000" pitchFamily="2" charset="0"/>
              </a:rPr>
              <a:t>T</a:t>
            </a:r>
            <a:r>
              <a:rPr lang="en-US" altLang="zh-CN" sz="3311" b="1" dirty="0">
                <a:solidFill>
                  <a:schemeClr val="bg1"/>
                </a:solidFill>
                <a:latin typeface="Nunito" panose="00000500000000000000" pitchFamily="2" charset="0"/>
              </a:rPr>
              <a:t>he Trick of Hyperparameter Optimization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AFB28FE2-E25A-CEB0-01B6-E0EA7451F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9073" y="16380225"/>
            <a:ext cx="11773694" cy="175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automated hyperparameter regulator, we can: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hyperparameter selection adjustments within the range we expect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 the condition of </a:t>
            </a:r>
            <a:r>
              <a:rPr lang="en-US" altLang="zh-CN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limitated</a:t>
            </a: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number of iterations, find the satisfactory hyperparameters</a:t>
            </a: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0262DD6A-14F3-81A0-29CF-539F26B04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9073" y="18176745"/>
            <a:ext cx="11799178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altLang="zh-CN" sz="3311" b="1" dirty="0">
                <a:solidFill>
                  <a:schemeClr val="bg1"/>
                </a:solidFill>
                <a:latin typeface="Nunito" panose="00000500000000000000" pitchFamily="2" charset="0"/>
              </a:rPr>
              <a:t>Experimental Environment and Setup</a:t>
            </a:r>
            <a:endParaRPr lang="en-US" sz="3311" b="1" dirty="0">
              <a:solidFill>
                <a:schemeClr val="bg1"/>
              </a:solidFill>
              <a:latin typeface="Nunito" panose="00000500000000000000" pitchFamily="2" charset="0"/>
            </a:endParaRP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7CD7F924-54CB-8222-FE03-4B179DC1A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4582" y="19038989"/>
            <a:ext cx="11773694" cy="331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PyTorch deep-learning framework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Apex library for mix precision training to accelerate the training and reduce memory usage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a subset of the whole dataset(10,000 samples) for adjusting the model roughly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80%(120,000) of dataset for training and 20%(30, 000) of dataset for validation. Test dataset contains 50,000 pieces of data.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Scikit-learn library for metric computing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0784995-F352-C519-09B9-1334BA4F3483}"/>
              </a:ext>
            </a:extLst>
          </p:cNvPr>
          <p:cNvGrpSpPr/>
          <p:nvPr/>
        </p:nvGrpSpPr>
        <p:grpSpPr>
          <a:xfrm>
            <a:off x="15474582" y="25791159"/>
            <a:ext cx="11760179" cy="4157545"/>
            <a:chOff x="14549397" y="24223205"/>
            <a:chExt cx="11760179" cy="4157545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14AEE61F-33C0-B553-9BB3-A15756D9D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6" t="4531" r="6895" b="2596"/>
            <a:stretch/>
          </p:blipFill>
          <p:spPr>
            <a:xfrm>
              <a:off x="14549397" y="24223205"/>
              <a:ext cx="5982810" cy="4157544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A08C410-2EAA-7138-CE69-F3BC60887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" t="4392" r="7897" b="2735"/>
            <a:stretch/>
          </p:blipFill>
          <p:spPr>
            <a:xfrm>
              <a:off x="20529574" y="24223206"/>
              <a:ext cx="5780002" cy="4157544"/>
            </a:xfrm>
            <a:prstGeom prst="rect">
              <a:avLst/>
            </a:prstGeom>
          </p:spPr>
        </p:pic>
      </p:grpSp>
      <p:sp>
        <p:nvSpPr>
          <p:cNvPr id="54" name="Rectangle 10">
            <a:extLst>
              <a:ext uri="{FF2B5EF4-FFF2-40B4-BE49-F238E27FC236}">
                <a16:creationId xmlns:a16="http://schemas.microsoft.com/office/drawing/2014/main" id="{7CE0CDE8-707C-8C9E-55C9-C25CB87E1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9072" y="24928915"/>
            <a:ext cx="11773694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sz="3311" b="1" dirty="0">
                <a:solidFill>
                  <a:schemeClr val="bg1"/>
                </a:solidFill>
                <a:latin typeface="Nunito" panose="00000500000000000000" pitchFamily="2" charset="0"/>
              </a:rPr>
              <a:t>Training Results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88AC082B-42F9-0EB3-AB9E-ED3785947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34013" y="6238148"/>
            <a:ext cx="11773694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sz="3311" b="1" dirty="0">
                <a:solidFill>
                  <a:schemeClr val="bg1"/>
                </a:solidFill>
                <a:latin typeface="Nunito" panose="00000500000000000000" pitchFamily="2" charset="0"/>
              </a:rPr>
              <a:t>Testing Results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B5A197B-395A-F98F-8541-C9775D12FF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5435" r="6354" b="-565"/>
          <a:stretch/>
        </p:blipFill>
        <p:spPr>
          <a:xfrm>
            <a:off x="29799683" y="12872438"/>
            <a:ext cx="7175530" cy="615091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744AD2A-6C1D-9570-338B-AECB8332B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364" t="5823" r="9223" b="4626"/>
          <a:stretch/>
        </p:blipFill>
        <p:spPr>
          <a:xfrm>
            <a:off x="29818392" y="19974271"/>
            <a:ext cx="12075680" cy="5831792"/>
          </a:xfrm>
          <a:prstGeom prst="rect">
            <a:avLst/>
          </a:prstGeom>
        </p:spPr>
      </p:pic>
      <p:sp>
        <p:nvSpPr>
          <p:cNvPr id="44" name="TextBox 19">
            <a:extLst>
              <a:ext uri="{FF2B5EF4-FFF2-40B4-BE49-F238E27FC236}">
                <a16:creationId xmlns:a16="http://schemas.microsoft.com/office/drawing/2014/main" id="{13EA1724-C188-758F-36AD-77E1002CD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0166" y="13391072"/>
            <a:ext cx="4569639" cy="527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marL="315365" indent="-315365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class, regard itself as positive and others negative</a:t>
            </a:r>
          </a:p>
          <a:p>
            <a:pPr marL="315365" indent="-315365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 macro-average of F1-Score, recall and precision to evaluate the whole performance</a:t>
            </a:r>
          </a:p>
          <a:p>
            <a:pPr marL="315365" indent="-315365" algn="just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each class, illustrate the ROC curve and compute AUC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图片 31" descr="图表, 条形图&#10;&#10;描述已自动生成">
            <a:extLst>
              <a:ext uri="{FF2B5EF4-FFF2-40B4-BE49-F238E27FC236}">
                <a16:creationId xmlns:a16="http://schemas.microsoft.com/office/drawing/2014/main" id="{105CFB1B-1218-7AD0-C982-5F5FDB5A84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t="4368" r="9543"/>
          <a:stretch/>
        </p:blipFill>
        <p:spPr>
          <a:xfrm>
            <a:off x="29799682" y="7597039"/>
            <a:ext cx="6744871" cy="4853548"/>
          </a:xfrm>
          <a:prstGeom prst="rect">
            <a:avLst/>
          </a:prstGeom>
        </p:spPr>
      </p:pic>
      <p:graphicFrame>
        <p:nvGraphicFramePr>
          <p:cNvPr id="34" name="表格 34">
            <a:extLst>
              <a:ext uri="{FF2B5EF4-FFF2-40B4-BE49-F238E27FC236}">
                <a16:creationId xmlns:a16="http://schemas.microsoft.com/office/drawing/2014/main" id="{1BECC301-17F6-B771-82F6-88567A560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64601"/>
              </p:ext>
            </p:extLst>
          </p:nvPr>
        </p:nvGraphicFramePr>
        <p:xfrm>
          <a:off x="37005229" y="7910018"/>
          <a:ext cx="4569638" cy="3937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84819">
                  <a:extLst>
                    <a:ext uri="{9D8B030D-6E8A-4147-A177-3AD203B41FA5}">
                      <a16:colId xmlns:a16="http://schemas.microsoft.com/office/drawing/2014/main" val="1017315684"/>
                    </a:ext>
                  </a:extLst>
                </a:gridCol>
                <a:gridCol w="2284819">
                  <a:extLst>
                    <a:ext uri="{9D8B030D-6E8A-4147-A177-3AD203B41FA5}">
                      <a16:colId xmlns:a16="http://schemas.microsoft.com/office/drawing/2014/main" val="4020448116"/>
                    </a:ext>
                  </a:extLst>
                </a:gridCol>
              </a:tblGrid>
              <a:tr h="78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Metric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Result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629653"/>
                  </a:ext>
                </a:extLst>
              </a:tr>
              <a:tr h="78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Accuracy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0.6387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755135"/>
                  </a:ext>
                </a:extLst>
              </a:tr>
              <a:tr h="78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F1-Score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0.5426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979839"/>
                  </a:ext>
                </a:extLst>
              </a:tr>
              <a:tr h="78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Recall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0.5356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10771"/>
                  </a:ext>
                </a:extLst>
              </a:tr>
              <a:tr h="7875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Precision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10" dirty="0"/>
                        <a:t>0.5678</a:t>
                      </a:r>
                      <a:endParaRPr lang="zh-CN" altLang="en-US" sz="221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644094"/>
                  </a:ext>
                </a:extLst>
              </a:tr>
            </a:tbl>
          </a:graphicData>
        </a:graphic>
      </p:graphicFrame>
      <p:sp>
        <p:nvSpPr>
          <p:cNvPr id="18" name="TextBox 19">
            <a:extLst>
              <a:ext uri="{FF2B5EF4-FFF2-40B4-BE49-F238E27FC236}">
                <a16:creationId xmlns:a16="http://schemas.microsoft.com/office/drawing/2014/main" id="{660D2150-C4B6-4E14-B13B-A9330CA02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955" y="7156841"/>
            <a:ext cx="11725415" cy="267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classification is one of the basic research topics in the field of artificial intelligence</a:t>
            </a:r>
            <a:r>
              <a:rPr lang="en-US" altLang="zh-CN" sz="2800" dirty="0">
                <a:latin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many classical image classification algorithms: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SVM</a:t>
            </a:r>
          </a:p>
          <a:p>
            <a:pPr algn="just">
              <a:lnSpc>
                <a:spcPct val="110000"/>
              </a:lnSpc>
            </a:pPr>
            <a:endParaRPr lang="en-US" sz="220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6B51769-050A-4089-A605-7F5F55540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56" y="6188263"/>
            <a:ext cx="11724091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>
              <a:defRPr/>
            </a:pPr>
            <a:r>
              <a:rPr lang="en-US" altLang="zh-CN" sz="3311" b="1" dirty="0">
                <a:solidFill>
                  <a:schemeClr val="bg1"/>
                </a:solidFill>
                <a:latin typeface="Nunito" panose="00000500000000000000" pitchFamily="2" charset="0"/>
              </a:rPr>
              <a:t>Image Classification</a:t>
            </a:r>
            <a:endParaRPr lang="en-US" sz="3311" b="1" dirty="0">
              <a:solidFill>
                <a:schemeClr val="bg1"/>
              </a:solidFill>
              <a:latin typeface="Nunito" panose="00000500000000000000" pitchFamily="2" charset="0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08B27C09-FD47-44CE-8AD0-B239C49C4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491" y="16118549"/>
            <a:ext cx="11715296" cy="195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image classification tasks, CNN is a benchmark method. Andre </a:t>
            </a:r>
            <a:r>
              <a:rPr lang="en-US" altLang="zh-CN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Woloshuk</a:t>
            </a: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[1], based on CNN, proposes a convolutional neural network called NephNet2D, which performs well in medical image classification.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8D14DB5-1AFE-4838-B666-0B2184BF5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571" y="14769573"/>
            <a:ext cx="11731216" cy="803179"/>
          </a:xfrm>
          <a:prstGeom prst="rect">
            <a:avLst/>
          </a:prstGeom>
          <a:solidFill>
            <a:srgbClr val="A0BEC8"/>
          </a:solidFill>
          <a:ln w="12700">
            <a:noFill/>
            <a:miter lim="800000"/>
          </a:ln>
        </p:spPr>
        <p:txBody>
          <a:bodyPr wrap="none" lIns="252293" tIns="67278" rIns="252293" bIns="63058" anchor="ctr" anchorCtr="0"/>
          <a:lstStyle>
            <a:defPPr>
              <a:defRPr kern="1200" smtId="4294967295"/>
            </a:defPPr>
          </a:lstStyle>
          <a:p>
            <a:pPr algn="ctr" defTabSz="4324970"/>
            <a:r>
              <a:rPr lang="en-US" altLang="zh-CN" sz="3311" b="1" dirty="0">
                <a:solidFill>
                  <a:schemeClr val="bg1"/>
                </a:solidFill>
                <a:latin typeface="Nunito" panose="00000500000000000000" pitchFamily="2" charset="0"/>
              </a:rPr>
              <a:t>Medical Image Classification Model Based on CNN</a:t>
            </a:r>
            <a:endParaRPr lang="en-US" sz="3311" b="1" dirty="0">
              <a:solidFill>
                <a:schemeClr val="bg1"/>
              </a:solidFill>
              <a:latin typeface="Nunito" panose="00000500000000000000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FEA42C-6365-A13A-68B6-BA90B81A5957}"/>
              </a:ext>
            </a:extLst>
          </p:cNvPr>
          <p:cNvSpPr txBox="1"/>
          <p:nvPr/>
        </p:nvSpPr>
        <p:spPr>
          <a:xfrm>
            <a:off x="1222505" y="12675902"/>
            <a:ext cx="11691461" cy="176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hangingPunct="0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Limitation of KNN&amp;SVM: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  has a large amount of computation and memory overhead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SVM performance mainly depends on the selection of kernel function, and doesn’t suitable for large-scale training samples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D9FBA3-6B19-3134-5BC5-9F8CC12A9411}"/>
              </a:ext>
            </a:extLst>
          </p:cNvPr>
          <p:cNvGrpSpPr/>
          <p:nvPr/>
        </p:nvGrpSpPr>
        <p:grpSpPr>
          <a:xfrm>
            <a:off x="2340007" y="8622329"/>
            <a:ext cx="10021956" cy="3778225"/>
            <a:chOff x="784211" y="9720982"/>
            <a:chExt cx="10896926" cy="41080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E11C2E-780B-42B8-489A-B2BD53D60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" t="697" r="2737" b="4157"/>
            <a:stretch/>
          </p:blipFill>
          <p:spPr>
            <a:xfrm>
              <a:off x="784211" y="9720982"/>
              <a:ext cx="5961428" cy="410808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D057C1-3FA2-5277-D4DF-09431DD7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" t="4795" r="605" b="60"/>
            <a:stretch/>
          </p:blipFill>
          <p:spPr>
            <a:xfrm>
              <a:off x="6956738" y="9727019"/>
              <a:ext cx="4724399" cy="4102045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E60F8D0-0A5B-DD90-B16A-91306A96AF0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1" y="19450959"/>
            <a:ext cx="11734800" cy="8111806"/>
          </a:xfrm>
          <a:prstGeom prst="rect">
            <a:avLst/>
          </a:prstGeom>
        </p:spPr>
      </p:pic>
      <p:sp>
        <p:nvSpPr>
          <p:cNvPr id="41" name="TextBox 19">
            <a:extLst>
              <a:ext uri="{FF2B5EF4-FFF2-40B4-BE49-F238E27FC236}">
                <a16:creationId xmlns:a16="http://schemas.microsoft.com/office/drawing/2014/main" id="{C6B9F85E-F61C-9BE2-A00E-4960F9FDD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571" y="18176745"/>
            <a:ext cx="11715296" cy="138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4078" tIns="42039" rIns="84078" bIns="42039">
            <a:spAutoFit/>
          </a:bodyPr>
          <a:lstStyle>
            <a:defPPr>
              <a:defRPr kern="1200" smtId="4294967295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</a:t>
            </a:r>
            <a:r>
              <a:rPr lang="en-US" altLang="zh-CN" sz="2800" b="1" dirty="0">
                <a:solidFill>
                  <a:srgbClr val="1482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NephNet2D</a:t>
            </a:r>
            <a:r>
              <a:rPr lang="en-US" altLang="zh-CN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proposed a medical image classification model.</a:t>
            </a:r>
          </a:p>
          <a:p>
            <a:pPr algn="just">
              <a:lnSpc>
                <a:spcPct val="110000"/>
              </a:lnSpc>
            </a:pPr>
            <a:endParaRPr lang="en-US" sz="220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A2A12A8-F78D-783D-BCD9-C0E255D53E7E}"/>
              </a:ext>
            </a:extLst>
          </p:cNvPr>
          <p:cNvSpPr txBox="1"/>
          <p:nvPr/>
        </p:nvSpPr>
        <p:spPr>
          <a:xfrm>
            <a:off x="1222505" y="28324744"/>
            <a:ext cx="11762866" cy="12890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Filter: size=3×3, stride=1, padding=1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pooling: size=2×2, stride=2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2D-Batch normalization is used</a:t>
            </a:r>
          </a:p>
          <a:p>
            <a:pPr marL="892175" indent="-31432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Activation: </a:t>
            </a:r>
            <a:r>
              <a:rPr lang="en-US" altLang="zh-CN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ReLU</a:t>
            </a:r>
            <a:endParaRPr lang="en-US" altLang="zh-C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92175" indent="-31432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Dropout is used</a:t>
            </a:r>
          </a:p>
          <a:p>
            <a:pPr marL="315365" indent="-315365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sz="1839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FB582F3-E9D7-898C-2F3A-F7C3846B5EBF}"/>
              </a:ext>
            </a:extLst>
          </p:cNvPr>
          <p:cNvSpPr txBox="1"/>
          <p:nvPr/>
        </p:nvSpPr>
        <p:spPr>
          <a:xfrm>
            <a:off x="15475766" y="22570716"/>
            <a:ext cx="11903479" cy="13111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Optimizer: SGD with momentum=0.8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size: 128</a:t>
            </a:r>
          </a:p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decay: 0.004</a:t>
            </a:r>
          </a:p>
          <a:p>
            <a:pPr marL="1349375" indent="-31432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learning rate: 0.025</a:t>
            </a:r>
          </a:p>
          <a:p>
            <a:pPr marL="1349375" indent="-31432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Dropout rate: 0.5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DD9FAD4-B33A-40A6-EE3B-F0A68208583E}"/>
              </a:ext>
            </a:extLst>
          </p:cNvPr>
          <p:cNvSpPr txBox="1"/>
          <p:nvPr/>
        </p:nvSpPr>
        <p:spPr>
          <a:xfrm>
            <a:off x="15475766" y="23881844"/>
            <a:ext cx="11628390" cy="88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5365" indent="-315365" algn="just" eaLnBrk="0" hangingPunct="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 scheduler: Reduce learning rate when validation metric stopped improving, with hyperparameter patience=5 and factor=0.29.</a:t>
            </a:r>
            <a:endParaRPr lang="zh-CN" altLang="en-US"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02C6B3-DB05-2FA9-55BC-FA5306DEC6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79" y="8597152"/>
            <a:ext cx="11914911" cy="7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385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ntuitivecerulean|09-2018"/>
</p:tagLst>
</file>

<file path=ppt/theme/theme1.xml><?xml version="1.0" encoding="utf-8"?>
<a:theme xmlns:a="http://schemas.openxmlformats.org/drawingml/2006/main" name="Default Design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460</Words>
  <Application>Microsoft Office PowerPoint</Application>
  <PresentationFormat>自定义</PresentationFormat>
  <Paragraphs>54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Nunito</vt:lpstr>
      <vt:lpstr>等线</vt:lpstr>
      <vt:lpstr>Open Sans</vt:lpstr>
      <vt:lpstr>Arial</vt:lpstr>
      <vt:lpstr>Wingdings</vt:lpstr>
      <vt:lpstr>Default Design</vt:lpstr>
      <vt:lpstr>PowerPoint 演示文稿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Deng Wei</cp:lastModifiedBy>
  <cp:revision>37</cp:revision>
  <dcterms:modified xsi:type="dcterms:W3CDTF">2022-07-20T07:22:21Z</dcterms:modified>
  <cp:category>research posters template</cp:category>
</cp:coreProperties>
</file>